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5" r:id="rId4"/>
    <p:sldId id="264" r:id="rId5"/>
    <p:sldId id="265" r:id="rId6"/>
    <p:sldId id="266" r:id="rId7"/>
    <p:sldId id="267" r:id="rId8"/>
    <p:sldId id="268" r:id="rId9"/>
    <p:sldId id="258" r:id="rId10"/>
    <p:sldId id="259" r:id="rId11"/>
    <p:sldId id="260" r:id="rId12"/>
    <p:sldId id="271" r:id="rId13"/>
    <p:sldId id="272" r:id="rId14"/>
    <p:sldId id="273" r:id="rId15"/>
    <p:sldId id="261" r:id="rId16"/>
    <p:sldId id="270" r:id="rId17"/>
    <p:sldId id="27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7212-6384-474C-ADA9-097C1A356F3E}" type="datetimeFigureOut">
              <a:rPr lang="en-IE" smtClean="0"/>
              <a:pPr/>
              <a:t>21/08/2013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C8E99-60FB-4668-A179-75D2268F511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7212-6384-474C-ADA9-097C1A356F3E}" type="datetimeFigureOut">
              <a:rPr lang="en-IE" smtClean="0"/>
              <a:pPr/>
              <a:t>21/08/2013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C8E99-60FB-4668-A179-75D2268F511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7212-6384-474C-ADA9-097C1A356F3E}" type="datetimeFigureOut">
              <a:rPr lang="en-IE" smtClean="0"/>
              <a:pPr/>
              <a:t>21/08/2013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C8E99-60FB-4668-A179-75D2268F511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7212-6384-474C-ADA9-097C1A356F3E}" type="datetimeFigureOut">
              <a:rPr lang="en-IE" smtClean="0"/>
              <a:pPr/>
              <a:t>21/08/2013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C8E99-60FB-4668-A179-75D2268F511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7212-6384-474C-ADA9-097C1A356F3E}" type="datetimeFigureOut">
              <a:rPr lang="en-IE" smtClean="0"/>
              <a:pPr/>
              <a:t>21/08/2013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C8E99-60FB-4668-A179-75D2268F511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7212-6384-474C-ADA9-097C1A356F3E}" type="datetimeFigureOut">
              <a:rPr lang="en-IE" smtClean="0"/>
              <a:pPr/>
              <a:t>21/08/2013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C8E99-60FB-4668-A179-75D2268F511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7212-6384-474C-ADA9-097C1A356F3E}" type="datetimeFigureOut">
              <a:rPr lang="en-IE" smtClean="0"/>
              <a:pPr/>
              <a:t>21/08/2013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C8E99-60FB-4668-A179-75D2268F511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7212-6384-474C-ADA9-097C1A356F3E}" type="datetimeFigureOut">
              <a:rPr lang="en-IE" smtClean="0"/>
              <a:pPr/>
              <a:t>21/08/2013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C8E99-60FB-4668-A179-75D2268F511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7212-6384-474C-ADA9-097C1A356F3E}" type="datetimeFigureOut">
              <a:rPr lang="en-IE" smtClean="0"/>
              <a:pPr/>
              <a:t>21/08/2013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C8E99-60FB-4668-A179-75D2268F511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7212-6384-474C-ADA9-097C1A356F3E}" type="datetimeFigureOut">
              <a:rPr lang="en-IE" smtClean="0"/>
              <a:pPr/>
              <a:t>21/08/2013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C8E99-60FB-4668-A179-75D2268F511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47212-6384-474C-ADA9-097C1A356F3E}" type="datetimeFigureOut">
              <a:rPr lang="en-IE" smtClean="0"/>
              <a:pPr/>
              <a:t>21/08/2013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7C8E99-60FB-4668-A179-75D2268F5112}" type="slidenum">
              <a:rPr lang="en-IE" smtClean="0"/>
              <a:pPr/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47212-6384-474C-ADA9-097C1A356F3E}" type="datetimeFigureOut">
              <a:rPr lang="en-IE" smtClean="0"/>
              <a:pPr/>
              <a:t>21/08/2013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C8E99-60FB-4668-A179-75D2268F5112}" type="slidenum">
              <a:rPr lang="en-IE" smtClean="0"/>
              <a:pPr/>
              <a:t>‹#›</a:t>
            </a:fld>
            <a:endParaRPr lang="en-I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/>
              <a:t>Planning the writing –  </a:t>
            </a:r>
            <a:r>
              <a:rPr lang="en-IE" dirty="0"/>
              <a:t/>
            </a:r>
            <a:br>
              <a:rPr lang="en-IE" dirty="0"/>
            </a:br>
            <a:r>
              <a:rPr lang="en-GB" b="1" dirty="0" smtClean="0"/>
              <a:t>outline </a:t>
            </a:r>
            <a:r>
              <a:rPr lang="en-GB" b="1" dirty="0"/>
              <a:t>sections of the paper/main messages</a:t>
            </a: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E" dirty="0" smtClean="0"/>
              <a:t>Kath Bennett</a:t>
            </a:r>
            <a:endParaRPr lang="en-IE" dirty="0"/>
          </a:p>
        </p:txBody>
      </p:sp>
      <p:grpSp>
        <p:nvGrpSpPr>
          <p:cNvPr id="4" name="Group 3"/>
          <p:cNvGrpSpPr/>
          <p:nvPr/>
        </p:nvGrpSpPr>
        <p:grpSpPr>
          <a:xfrm>
            <a:off x="85016" y="116632"/>
            <a:ext cx="1966704" cy="864096"/>
            <a:chOff x="85016" y="116632"/>
            <a:chExt cx="1606664" cy="529101"/>
          </a:xfrm>
        </p:grpSpPr>
        <p:pic>
          <p:nvPicPr>
            <p:cNvPr id="5" name="Picture 5" descr="http://research.ncl.ac.uk/media/sites/researchwebsites/rescapmed/EUlogo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16" y="116632"/>
              <a:ext cx="811288" cy="52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7" descr="http://research.ncl.ac.uk/media/sites/researchwebsites/rescapmed/FP7logo2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121640"/>
              <a:ext cx="648072" cy="524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0152" y="109727"/>
            <a:ext cx="3155111" cy="148154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b="1" dirty="0" smtClean="0"/>
              <a:t>Writing the Introduction</a:t>
            </a:r>
            <a:br>
              <a:rPr lang="en-IE" b="1" dirty="0" smtClean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In the introduction you will need to do the following things: </a:t>
            </a:r>
          </a:p>
          <a:p>
            <a:pPr lvl="1"/>
            <a:r>
              <a:rPr lang="en-IE" dirty="0" smtClean="0"/>
              <a:t>present relevant background or contextual material </a:t>
            </a:r>
          </a:p>
          <a:p>
            <a:pPr lvl="1"/>
            <a:r>
              <a:rPr lang="en-IE" dirty="0" smtClean="0"/>
              <a:t>define terms or concepts when necessary </a:t>
            </a:r>
          </a:p>
          <a:p>
            <a:pPr lvl="1"/>
            <a:r>
              <a:rPr lang="en-IE" dirty="0" smtClean="0"/>
              <a:t>explain the focus of the paper and your specific purpose </a:t>
            </a:r>
          </a:p>
          <a:p>
            <a:r>
              <a:rPr lang="en-IE" dirty="0" smtClean="0"/>
              <a:t>Think about how you would plan the paragraphs in the introduction</a:t>
            </a:r>
          </a:p>
          <a:p>
            <a:pPr lvl="1">
              <a:buNone/>
            </a:pPr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Writing the body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Use your outline as flexible guides </a:t>
            </a:r>
          </a:p>
          <a:p>
            <a:r>
              <a:rPr lang="en-IE" dirty="0" smtClean="0"/>
              <a:t>Build your paper around points you want to make</a:t>
            </a:r>
          </a:p>
          <a:p>
            <a:r>
              <a:rPr lang="en-IE" dirty="0" smtClean="0"/>
              <a:t>Integrate your sources into your discussion </a:t>
            </a:r>
          </a:p>
          <a:p>
            <a:r>
              <a:rPr lang="en-IE" dirty="0" smtClean="0"/>
              <a:t>Summarize, analyze, explain, and evaluate published work rather than merely reporting it </a:t>
            </a:r>
          </a:p>
          <a:p>
            <a:r>
              <a:rPr lang="en-IE" dirty="0" smtClean="0"/>
              <a:t>Move up and down the "ladder of abstraction" from generalization to varying levels of detail back to generalization 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Writing the introduction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E" b="1" dirty="0" smtClean="0"/>
              <a:t>What is known </a:t>
            </a:r>
            <a:r>
              <a:rPr lang="en-IE" dirty="0" smtClean="0"/>
              <a:t>– state the general topic of the paper, background &amp; motivation</a:t>
            </a:r>
          </a:p>
          <a:p>
            <a:r>
              <a:rPr lang="en-IE" b="1" dirty="0" smtClean="0"/>
              <a:t>What is unknown </a:t>
            </a:r>
            <a:r>
              <a:rPr lang="en-IE" dirty="0" smtClean="0"/>
              <a:t>– Important to:</a:t>
            </a:r>
          </a:p>
          <a:p>
            <a:pPr lvl="1"/>
            <a:r>
              <a:rPr lang="en-IE" dirty="0" smtClean="0"/>
              <a:t>Indicate your work is new</a:t>
            </a:r>
          </a:p>
          <a:p>
            <a:pPr lvl="1"/>
            <a:r>
              <a:rPr lang="en-IE" dirty="0" smtClean="0"/>
              <a:t>Links the known to the research question</a:t>
            </a:r>
          </a:p>
          <a:p>
            <a:pPr lvl="1"/>
            <a:r>
              <a:rPr lang="en-IE" dirty="0" smtClean="0"/>
              <a:t>Example, ‘it is not yet known how obesity is linked to cancer….’ ‘To answer this question we conducted a cohort study of …..’</a:t>
            </a:r>
          </a:p>
          <a:p>
            <a:r>
              <a:rPr lang="en-IE" b="1" dirty="0" smtClean="0"/>
              <a:t>Your research question </a:t>
            </a:r>
            <a:r>
              <a:rPr lang="en-IE" dirty="0" smtClean="0"/>
              <a:t>– Specific topic, follows known and unknown. Importance of research should be evident</a:t>
            </a:r>
            <a:endParaRPr lang="en-IE" b="1" dirty="0" smtClean="0"/>
          </a:p>
          <a:p>
            <a:endParaRPr lang="en-IE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Writing the methods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Probably easiest place to start</a:t>
            </a:r>
          </a:p>
          <a:p>
            <a:pPr lvl="1"/>
            <a:r>
              <a:rPr lang="en-IE" dirty="0" smtClean="0"/>
              <a:t>How did you do the study? Plan out and describe what you did in detail. Order using subheadings (Design, setting, participants, etc..)</a:t>
            </a:r>
          </a:p>
          <a:p>
            <a:pPr lvl="1"/>
            <a:r>
              <a:rPr lang="en-IE" dirty="0" smtClean="0"/>
              <a:t>Include interventions used, instruments and measurements</a:t>
            </a:r>
          </a:p>
          <a:p>
            <a:pPr lvl="1"/>
            <a:r>
              <a:rPr lang="en-IE" dirty="0" smtClean="0"/>
              <a:t>Get assistance with writing the statistical methods section if not familiar, or other expertise</a:t>
            </a:r>
          </a:p>
          <a:p>
            <a:pPr lvl="1"/>
            <a:endParaRPr lang="en-IE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Writing the results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Plan what tables and/or figures to include</a:t>
            </a:r>
          </a:p>
          <a:p>
            <a:pPr lvl="1"/>
            <a:r>
              <a:rPr lang="en-IE" dirty="0" smtClean="0"/>
              <a:t>Only those pertinent to answering your research question</a:t>
            </a:r>
          </a:p>
          <a:p>
            <a:pPr lvl="1"/>
            <a:r>
              <a:rPr lang="en-IE" dirty="0" smtClean="0"/>
              <a:t>Not too many, many journals have an upper limit</a:t>
            </a:r>
          </a:p>
          <a:p>
            <a:pPr lvl="1"/>
            <a:r>
              <a:rPr lang="en-IE" dirty="0" smtClean="0"/>
              <a:t>If only few data in a table then include in the text</a:t>
            </a:r>
          </a:p>
          <a:p>
            <a:r>
              <a:rPr lang="en-IE" dirty="0" smtClean="0"/>
              <a:t>Use sub-headings to plan results</a:t>
            </a:r>
          </a:p>
          <a:p>
            <a:pPr>
              <a:buNone/>
            </a:pPr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pPr lvl="1"/>
            <a:endParaRPr lang="en-IE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Writing the discussion/conclusion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IE" dirty="0" smtClean="0"/>
              <a:t>Plan the paragraphs/subheadings of the discussion. Guidelines are available</a:t>
            </a:r>
          </a:p>
          <a:p>
            <a:pPr lvl="1"/>
            <a:r>
              <a:rPr lang="en-IE" dirty="0" smtClean="0"/>
              <a:t>Start with summary with reference to objectives; strengths &amp; limitations, interpretation, implications</a:t>
            </a:r>
          </a:p>
          <a:p>
            <a:r>
              <a:rPr lang="en-IE" dirty="0" smtClean="0"/>
              <a:t>Move from a detailed to a general level of consideration in concluding that returns the topic to the context provided by the introduction. </a:t>
            </a:r>
          </a:p>
          <a:p>
            <a:r>
              <a:rPr lang="en-IE" dirty="0" smtClean="0"/>
              <a:t>Perhaps suggest further research that is required. 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Pyramid process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Using each section and each paragraph to support the main argument</a:t>
            </a:r>
          </a:p>
          <a:p>
            <a:r>
              <a:rPr lang="en-IE" dirty="0" smtClean="0"/>
              <a:t>Drafting ; re-read what you have written</a:t>
            </a:r>
          </a:p>
          <a:p>
            <a:pPr lvl="1"/>
            <a:r>
              <a:rPr lang="en-IE" dirty="0" smtClean="0"/>
              <a:t>Do all sections link to the objectives of the research?</a:t>
            </a:r>
          </a:p>
          <a:p>
            <a:pPr lvl="1"/>
            <a:r>
              <a:rPr lang="en-IE" dirty="0" smtClean="0"/>
              <a:t>Does it tell a coherent story?</a:t>
            </a:r>
          </a:p>
          <a:p>
            <a:pPr lvl="1"/>
            <a:r>
              <a:rPr lang="en-IE" dirty="0" smtClean="0"/>
              <a:t>Is there anything missing? Are you fully up-to-date with the literature?</a:t>
            </a:r>
          </a:p>
          <a:p>
            <a:r>
              <a:rPr lang="en-IE" dirty="0" smtClean="0"/>
              <a:t>You need to start from sound </a:t>
            </a:r>
            <a:r>
              <a:rPr lang="en-IE" b="1" dirty="0" smtClean="0"/>
              <a:t>foundations</a:t>
            </a:r>
          </a:p>
          <a:p>
            <a:pPr lvl="1"/>
            <a:endParaRPr lang="en-IE" dirty="0" smtClean="0"/>
          </a:p>
          <a:p>
            <a:pPr lvl="1"/>
            <a:endParaRPr lang="en-IE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And finally the abstract!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E" dirty="0" smtClean="0"/>
              <a:t>The abstract should be written last after the rest of the paper has been compiled</a:t>
            </a:r>
          </a:p>
          <a:p>
            <a:r>
              <a:rPr lang="en-IE" dirty="0" smtClean="0"/>
              <a:t> A short summary that connects the  research question to the methods, results and final conclusions</a:t>
            </a:r>
          </a:p>
          <a:p>
            <a:r>
              <a:rPr lang="en-IE" dirty="0" smtClean="0"/>
              <a:t>Includes only relevant information to get the </a:t>
            </a:r>
            <a:r>
              <a:rPr lang="en-IE" b="1" dirty="0" smtClean="0"/>
              <a:t>key messages </a:t>
            </a:r>
            <a:r>
              <a:rPr lang="en-IE" dirty="0" smtClean="0"/>
              <a:t>across</a:t>
            </a:r>
          </a:p>
          <a:p>
            <a:r>
              <a:rPr lang="en-IE" dirty="0" smtClean="0"/>
              <a:t>Make interesting – usually first (and only) part that some researchers read!</a:t>
            </a:r>
            <a:endParaRPr lang="en-I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r>
              <a:rPr lang="en-IE" dirty="0" smtClean="0"/>
              <a:t>Planning what to write: An outline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4525963"/>
          </a:xfrm>
        </p:spPr>
        <p:txBody>
          <a:bodyPr>
            <a:noAutofit/>
          </a:bodyPr>
          <a:lstStyle/>
          <a:p>
            <a:endParaRPr lang="en-IE" sz="2000" dirty="0" smtClean="0"/>
          </a:p>
          <a:p>
            <a:pPr>
              <a:buNone/>
            </a:pPr>
            <a:r>
              <a:rPr lang="en-IE" sz="2000" dirty="0" smtClean="0"/>
              <a:t>What did I do in a nutshell? </a:t>
            </a:r>
          </a:p>
          <a:p>
            <a:pPr lvl="1"/>
            <a:r>
              <a:rPr lang="en-IE" sz="1800" dirty="0" smtClean="0"/>
              <a:t>Abstract </a:t>
            </a:r>
          </a:p>
          <a:p>
            <a:pPr>
              <a:buNone/>
            </a:pPr>
            <a:r>
              <a:rPr lang="en-IE" sz="2000" dirty="0" smtClean="0"/>
              <a:t>What is the problem? </a:t>
            </a:r>
          </a:p>
          <a:p>
            <a:pPr lvl="1"/>
            <a:r>
              <a:rPr lang="en-IE" sz="1800" dirty="0" smtClean="0"/>
              <a:t>Introduction </a:t>
            </a:r>
          </a:p>
          <a:p>
            <a:pPr>
              <a:buNone/>
            </a:pPr>
            <a:r>
              <a:rPr lang="en-IE" sz="2000" dirty="0" smtClean="0"/>
              <a:t>How did I solve the problem? </a:t>
            </a:r>
          </a:p>
          <a:p>
            <a:pPr lvl="1"/>
            <a:r>
              <a:rPr lang="en-IE" sz="1800" dirty="0" smtClean="0"/>
              <a:t>Materials and Methods </a:t>
            </a:r>
          </a:p>
          <a:p>
            <a:pPr>
              <a:buNone/>
            </a:pPr>
            <a:r>
              <a:rPr lang="en-IE" sz="2000" dirty="0" smtClean="0"/>
              <a:t>What did I find out? </a:t>
            </a:r>
          </a:p>
          <a:p>
            <a:pPr lvl="1"/>
            <a:r>
              <a:rPr lang="en-IE" sz="1800" dirty="0" smtClean="0"/>
              <a:t>Results </a:t>
            </a:r>
          </a:p>
          <a:p>
            <a:pPr>
              <a:buNone/>
            </a:pPr>
            <a:r>
              <a:rPr lang="en-IE" sz="2000" dirty="0" smtClean="0"/>
              <a:t>What does it mean? </a:t>
            </a:r>
          </a:p>
          <a:p>
            <a:pPr lvl="1"/>
            <a:r>
              <a:rPr lang="en-IE" sz="1800" dirty="0" smtClean="0"/>
              <a:t>Discussion </a:t>
            </a:r>
          </a:p>
          <a:p>
            <a:pPr>
              <a:buNone/>
            </a:pPr>
            <a:r>
              <a:rPr lang="en-IE" sz="2000" dirty="0" smtClean="0"/>
              <a:t>Who helped me out? </a:t>
            </a:r>
          </a:p>
          <a:p>
            <a:pPr lvl="1"/>
            <a:r>
              <a:rPr lang="en-IE" sz="1800" dirty="0" smtClean="0"/>
              <a:t>Acknowledgments (optional) </a:t>
            </a:r>
          </a:p>
          <a:p>
            <a:pPr>
              <a:buNone/>
            </a:pPr>
            <a:r>
              <a:rPr lang="en-IE" sz="2000" dirty="0" smtClean="0"/>
              <a:t>Whose work did I refer to? </a:t>
            </a:r>
          </a:p>
          <a:p>
            <a:pPr lvl="1"/>
            <a:r>
              <a:rPr lang="en-IE" sz="1800" dirty="0" smtClean="0"/>
              <a:t>Literature Cited </a:t>
            </a:r>
          </a:p>
          <a:p>
            <a:pPr>
              <a:buNone/>
            </a:pPr>
            <a:r>
              <a:rPr lang="en-IE" sz="2000" dirty="0" smtClean="0"/>
              <a:t>Extra Information </a:t>
            </a:r>
          </a:p>
          <a:p>
            <a:pPr lvl="1"/>
            <a:r>
              <a:rPr lang="en-IE" sz="1800" dirty="0" smtClean="0"/>
              <a:t>Appendices (optional)</a:t>
            </a:r>
            <a:endParaRPr lang="en-IE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Planning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Do not start with the abstract (unless you had one prepared for a conference)!</a:t>
            </a:r>
          </a:p>
          <a:p>
            <a:r>
              <a:rPr lang="en-IE" b="1" dirty="0" smtClean="0"/>
              <a:t>Literature review </a:t>
            </a:r>
            <a:r>
              <a:rPr lang="en-IE" dirty="0" smtClean="0"/>
              <a:t>the area thoroughly – for known and unknown information – leading into your question</a:t>
            </a:r>
          </a:p>
          <a:p>
            <a:r>
              <a:rPr lang="en-IE" dirty="0" smtClean="0"/>
              <a:t>Write out the </a:t>
            </a:r>
            <a:r>
              <a:rPr lang="en-IE" b="1" dirty="0" smtClean="0"/>
              <a:t>research questions/aims </a:t>
            </a:r>
            <a:r>
              <a:rPr lang="en-IE" dirty="0" smtClean="0"/>
              <a:t>and </a:t>
            </a:r>
            <a:r>
              <a:rPr lang="en-IE" b="1" dirty="0" smtClean="0"/>
              <a:t>main messages </a:t>
            </a:r>
            <a:r>
              <a:rPr lang="en-IE" dirty="0" smtClean="0"/>
              <a:t>from the research</a:t>
            </a:r>
          </a:p>
          <a:p>
            <a:r>
              <a:rPr lang="en-IE" dirty="0" smtClean="0"/>
              <a:t>What do you</a:t>
            </a:r>
            <a:r>
              <a:rPr lang="en-IE" b="1" dirty="0" smtClean="0"/>
              <a:t> conclude</a:t>
            </a:r>
            <a:r>
              <a:rPr lang="en-IE" dirty="0" smtClean="0"/>
              <a:t>?</a:t>
            </a:r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 smtClean="0"/>
          </a:p>
          <a:p>
            <a:endParaRPr lang="en-IE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Planning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RESEARCH QUESTION</a:t>
            </a:r>
          </a:p>
          <a:p>
            <a:endParaRPr lang="en-IE" dirty="0" smtClean="0"/>
          </a:p>
          <a:p>
            <a:r>
              <a:rPr lang="en-IE" dirty="0" smtClean="0"/>
              <a:t>What </a:t>
            </a:r>
            <a:r>
              <a:rPr lang="en-IE" dirty="0"/>
              <a:t>is interesting about this question? Hook your readers with an interesting fact that might make them curious about this topic.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Planning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LITERATURE REVIEW</a:t>
            </a:r>
          </a:p>
          <a:p>
            <a:endParaRPr lang="en-IE" dirty="0"/>
          </a:p>
          <a:p>
            <a:r>
              <a:rPr lang="en-IE" dirty="0" smtClean="0"/>
              <a:t>Find articles that support or refute your findings. List the main points from these and any strengths and limitations of these</a:t>
            </a:r>
            <a:endParaRPr lang="en-I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Planning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ANALYSIS OF LITERATURE</a:t>
            </a:r>
          </a:p>
          <a:p>
            <a:endParaRPr lang="en-IE" dirty="0"/>
          </a:p>
          <a:p>
            <a:r>
              <a:rPr lang="en-IE" dirty="0" smtClean="0"/>
              <a:t>List the main ideas, findings from these studies. What makes them the same or different to what you propose?, and why are they important?</a:t>
            </a:r>
          </a:p>
          <a:p>
            <a:pPr lvl="1"/>
            <a:r>
              <a:rPr lang="en-IE" dirty="0" smtClean="0"/>
              <a:t>What is known about the area</a:t>
            </a:r>
          </a:p>
          <a:p>
            <a:pPr lvl="1"/>
            <a:r>
              <a:rPr lang="en-IE" dirty="0" smtClean="0"/>
              <a:t>What is unknown, where are the gaps?</a:t>
            </a:r>
            <a:endParaRPr lang="en-IE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Planning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ORIGINAL RESEARCH</a:t>
            </a:r>
          </a:p>
          <a:p>
            <a:r>
              <a:rPr lang="en-IE" dirty="0" smtClean="0"/>
              <a:t>What is original about your research? Why is better than what has gone before?</a:t>
            </a:r>
          </a:p>
          <a:p>
            <a:endParaRPr lang="en-IE" dirty="0"/>
          </a:p>
          <a:p>
            <a:r>
              <a:rPr lang="en-IE" dirty="0" smtClean="0"/>
              <a:t>List the main findings and messages that you would like to get across?</a:t>
            </a:r>
            <a:endParaRPr lang="en-IE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Planning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CONCLUSION</a:t>
            </a:r>
          </a:p>
          <a:p>
            <a:endParaRPr lang="en-IE" dirty="0"/>
          </a:p>
          <a:p>
            <a:r>
              <a:rPr lang="en-IE" dirty="0" smtClean="0"/>
              <a:t>What is the answer to your research question posed at the start?</a:t>
            </a:r>
          </a:p>
          <a:p>
            <a:r>
              <a:rPr lang="en-IE" dirty="0" smtClean="0"/>
              <a:t>What is the most likely explanation? </a:t>
            </a:r>
          </a:p>
          <a:p>
            <a:r>
              <a:rPr lang="en-IE" dirty="0" smtClean="0"/>
              <a:t>What are the implications of this?</a:t>
            </a:r>
            <a:endParaRPr lang="en-IE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b="1" dirty="0" smtClean="0"/>
              <a:t>Writing an Outline for Yourself </a:t>
            </a:r>
            <a:br>
              <a:rPr lang="en-IE" b="1" dirty="0" smtClean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Consider the following questions: </a:t>
            </a:r>
          </a:p>
          <a:p>
            <a:r>
              <a:rPr lang="en-IE" dirty="0" smtClean="0"/>
              <a:t>What is the topic? </a:t>
            </a:r>
          </a:p>
          <a:p>
            <a:r>
              <a:rPr lang="en-IE" dirty="0" smtClean="0"/>
              <a:t>Why is it significant? </a:t>
            </a:r>
          </a:p>
          <a:p>
            <a:r>
              <a:rPr lang="en-IE" dirty="0" smtClean="0"/>
              <a:t>What background material is relevant? </a:t>
            </a:r>
          </a:p>
          <a:p>
            <a:r>
              <a:rPr lang="en-IE" dirty="0" smtClean="0"/>
              <a:t>What is my purpose statement? </a:t>
            </a:r>
          </a:p>
          <a:p>
            <a:r>
              <a:rPr lang="en-IE" dirty="0" smtClean="0"/>
              <a:t>What organizational plan will best support my purpose? </a:t>
            </a:r>
          </a:p>
          <a:p>
            <a:endParaRPr lang="en-I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</TotalTime>
  <Words>798</Words>
  <Application>Microsoft Office PowerPoint</Application>
  <PresentationFormat>On-screen Show (4:3)</PresentationFormat>
  <Paragraphs>110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Planning the writing –   outline sections of the paper/main messages</vt:lpstr>
      <vt:lpstr>Planning what to write: An outline</vt:lpstr>
      <vt:lpstr>Planning</vt:lpstr>
      <vt:lpstr>Planning</vt:lpstr>
      <vt:lpstr>Planning</vt:lpstr>
      <vt:lpstr>Planning</vt:lpstr>
      <vt:lpstr>Planning</vt:lpstr>
      <vt:lpstr>Planning</vt:lpstr>
      <vt:lpstr>Writing an Outline for Yourself  </vt:lpstr>
      <vt:lpstr>Writing the Introduction </vt:lpstr>
      <vt:lpstr>Writing the body</vt:lpstr>
      <vt:lpstr>Writing the introduction</vt:lpstr>
      <vt:lpstr>Writing the methods</vt:lpstr>
      <vt:lpstr>Writing the results</vt:lpstr>
      <vt:lpstr>Writing the discussion/conclusion</vt:lpstr>
      <vt:lpstr>Pyramid process</vt:lpstr>
      <vt:lpstr>And finally the abstract!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the writing –   outline sections of the paper/main messages</dc:title>
  <dc:creator>Kathleen Bennett</dc:creator>
  <cp:lastModifiedBy>Kathleen Bennett</cp:lastModifiedBy>
  <cp:revision>11</cp:revision>
  <dcterms:created xsi:type="dcterms:W3CDTF">2013-08-06T15:50:07Z</dcterms:created>
  <dcterms:modified xsi:type="dcterms:W3CDTF">2013-08-21T15:07:07Z</dcterms:modified>
</cp:coreProperties>
</file>